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4"/>
  </p:notesMasterIdLst>
  <p:sldIdLst>
    <p:sldId id="256" r:id="rId2"/>
    <p:sldId id="258" r:id="rId3"/>
    <p:sldId id="328" r:id="rId4"/>
    <p:sldId id="260" r:id="rId5"/>
    <p:sldId id="329" r:id="rId6"/>
    <p:sldId id="279" r:id="rId7"/>
    <p:sldId id="316" r:id="rId8"/>
    <p:sldId id="321" r:id="rId9"/>
    <p:sldId id="288" r:id="rId10"/>
    <p:sldId id="318" r:id="rId11"/>
    <p:sldId id="265" r:id="rId12"/>
    <p:sldId id="320" r:id="rId13"/>
    <p:sldId id="322" r:id="rId14"/>
    <p:sldId id="323" r:id="rId15"/>
    <p:sldId id="263" r:id="rId16"/>
    <p:sldId id="315" r:id="rId17"/>
    <p:sldId id="262" r:id="rId18"/>
    <p:sldId id="331" r:id="rId19"/>
    <p:sldId id="334" r:id="rId20"/>
    <p:sldId id="330" r:id="rId21"/>
    <p:sldId id="280" r:id="rId22"/>
    <p:sldId id="281" r:id="rId23"/>
    <p:sldId id="284" r:id="rId24"/>
    <p:sldId id="287" r:id="rId25"/>
    <p:sldId id="319" r:id="rId26"/>
    <p:sldId id="335" r:id="rId27"/>
    <p:sldId id="291" r:id="rId28"/>
    <p:sldId id="294" r:id="rId29"/>
    <p:sldId id="306" r:id="rId30"/>
    <p:sldId id="332" r:id="rId31"/>
    <p:sldId id="333" r:id="rId32"/>
    <p:sldId id="30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4AE2-62EF-4006-899C-145F890E8CB2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1DE4-C114-4336-A486-0A0C03A98D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75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56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6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69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79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971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49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37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86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43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412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25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7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8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6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51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049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7B53-9607-484A-B656-97ACDBC5848B}" type="datetimeFigureOut">
              <a:rPr lang="en-IN" smtClean="0"/>
              <a:t>04/11/23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F5B0BC-B57B-4F6B-AE1D-E1A34A7990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52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ndhrauniversity.irins.org/profile/242998" TargetMode="External"/><Relationship Id="rId3" Type="http://schemas.openxmlformats.org/officeDocument/2006/relationships/hyperlink" Target="https://andhrauniversity.irins.org/profile/57304" TargetMode="External"/><Relationship Id="rId7" Type="http://schemas.openxmlformats.org/officeDocument/2006/relationships/hyperlink" Target="https://andhrauniversity.irins.org/profile/22969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dwan.inflibnet.ac.in/profile/409638" TargetMode="External"/><Relationship Id="rId5" Type="http://schemas.openxmlformats.org/officeDocument/2006/relationships/hyperlink" Target="https://andhrauniversity.irins.org/profile/231303" TargetMode="External"/><Relationship Id="rId4" Type="http://schemas.openxmlformats.org/officeDocument/2006/relationships/hyperlink" Target="https://andhrauniversity.irins.org/profile/231467" TargetMode="External"/><Relationship Id="rId9" Type="http://schemas.openxmlformats.org/officeDocument/2006/relationships/hyperlink" Target="https://andhrauniversity.irins.org/profile/23055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ndhrauniversity.irins.org/profile/230558" TargetMode="External"/><Relationship Id="rId3" Type="http://schemas.openxmlformats.org/officeDocument/2006/relationships/hyperlink" Target="https://andhrauniversity.irins.org/profile/57304" TargetMode="External"/><Relationship Id="rId7" Type="http://schemas.openxmlformats.org/officeDocument/2006/relationships/hyperlink" Target="https://andhrauniversity.irins.org/profile/2429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ndhrauniversity.irins.org/profile/229690" TargetMode="External"/><Relationship Id="rId5" Type="http://schemas.openxmlformats.org/officeDocument/2006/relationships/hyperlink" Target="https://andhrauniversity.irins.org/profile/231303" TargetMode="External"/><Relationship Id="rId4" Type="http://schemas.openxmlformats.org/officeDocument/2006/relationships/hyperlink" Target="https://andhrauniversity.irins.org/profile/23146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dhganga.inflibnet.ac.in/jspui/handle/10603/8644" TargetMode="External"/><Relationship Id="rId2" Type="http://schemas.openxmlformats.org/officeDocument/2006/relationships/hyperlink" Target="https://shodhganga.inflibnet.ac.in/handle/10603/2873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hodhganga.inflibnet.ac.in/handle/10603/375679" TargetMode="External"/><Relationship Id="rId4" Type="http://schemas.openxmlformats.org/officeDocument/2006/relationships/hyperlink" Target="https://shodhganga.inflibnet.ac.in/handle/10603/36403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ndhrauniversity.irins.org/profile/229690" TargetMode="External"/><Relationship Id="rId3" Type="http://schemas.openxmlformats.org/officeDocument/2006/relationships/hyperlink" Target="https://andhrauniversity.irins.org/profile/231467" TargetMode="External"/><Relationship Id="rId7" Type="http://schemas.openxmlformats.org/officeDocument/2006/relationships/hyperlink" Target="https://andhrauniversity.irins.org/profile/242998" TargetMode="External"/><Relationship Id="rId2" Type="http://schemas.openxmlformats.org/officeDocument/2006/relationships/hyperlink" Target="https://andhrauniversity.irins.org/profile/5730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ndhrauniversity.irins.org/profile/230558" TargetMode="External"/><Relationship Id="rId5" Type="http://schemas.openxmlformats.org/officeDocument/2006/relationships/hyperlink" Target="https://vidwan.inflibnet.ac.in/profile/409638" TargetMode="External"/><Relationship Id="rId4" Type="http://schemas.openxmlformats.org/officeDocument/2006/relationships/hyperlink" Target="https://andhrauniversity.irins.org/profile/231303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ndhrauniversity.irins.org/profile/242998" TargetMode="External"/><Relationship Id="rId3" Type="http://schemas.openxmlformats.org/officeDocument/2006/relationships/hyperlink" Target="https://andhrauniversity.irins.org/profile/57304" TargetMode="External"/><Relationship Id="rId7" Type="http://schemas.openxmlformats.org/officeDocument/2006/relationships/hyperlink" Target="https://andhrauniversity.irins.org/profile/2305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dwan.inflibnet.ac.in/profile/409638" TargetMode="External"/><Relationship Id="rId5" Type="http://schemas.openxmlformats.org/officeDocument/2006/relationships/hyperlink" Target="https://andhrauniversity.irins.org/profile/231303" TargetMode="External"/><Relationship Id="rId4" Type="http://schemas.openxmlformats.org/officeDocument/2006/relationships/hyperlink" Target="https://andhrauniversity.irins.org/profile/231467" TargetMode="External"/><Relationship Id="rId9" Type="http://schemas.openxmlformats.org/officeDocument/2006/relationships/hyperlink" Target="https://andhrauniversity.irins.org/profile/2296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7F8B9-77A2-28A9-48FD-D7B9D6073E15}"/>
              </a:ext>
            </a:extLst>
          </p:cNvPr>
          <p:cNvSpPr txBox="1"/>
          <p:nvPr/>
        </p:nvSpPr>
        <p:spPr>
          <a:xfrm flipH="1">
            <a:off x="1" y="4976581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Department of Humanities and Basic Sciences</a:t>
            </a:r>
          </a:p>
          <a:p>
            <a:pPr algn="ctr"/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Andhra University</a:t>
            </a:r>
          </a:p>
          <a:p>
            <a:pPr algn="ctr"/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Visakhapatnam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2CD55A-DBFE-5F99-64C3-8DD72B6B75B3}"/>
              </a:ext>
            </a:extLst>
          </p:cNvPr>
          <p:cNvSpPr txBox="1"/>
          <p:nvPr/>
        </p:nvSpPr>
        <p:spPr>
          <a:xfrm>
            <a:off x="0" y="7445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WELCOME TO NAAC PEER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300E4-06EC-6C71-AED8-25452D94F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581603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1006604" y="526519"/>
            <a:ext cx="863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F76F8-FB5A-4369-37F3-A61B331F9642}"/>
              </a:ext>
            </a:extLst>
          </p:cNvPr>
          <p:cNvSpPr txBox="1"/>
          <p:nvPr/>
        </p:nvSpPr>
        <p:spPr>
          <a:xfrm>
            <a:off x="1006604" y="1049739"/>
            <a:ext cx="9093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Ph.D. awarded: Total PhDs awarded: 63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12510"/>
              </p:ext>
            </p:extLst>
          </p:nvPr>
        </p:nvGraphicFramePr>
        <p:xfrm>
          <a:off x="739093" y="1579567"/>
          <a:ext cx="10500462" cy="506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154">
                  <a:extLst>
                    <a:ext uri="{9D8B030D-6E8A-4147-A177-3AD203B41FA5}">
                      <a16:colId xmlns:a16="http://schemas.microsoft.com/office/drawing/2014/main" val="4240923890"/>
                    </a:ext>
                  </a:extLst>
                </a:gridCol>
              </a:tblGrid>
              <a:tr h="55913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 PhDs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PhDs Awarded in the Assessment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T.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Lingaraju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P.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Vasudeva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Reddy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Ch.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Santhi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Sundar Raj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0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S.K.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Rama Naga Hanuman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Prasad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60546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Y. Ramakrishna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493141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K.Chandra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Mouli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24815467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C.G.Rama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Rao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802292931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B. Indira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59501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7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775015" y="603401"/>
            <a:ext cx="838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C3942-08B8-C523-4A30-1DE99D181E78}"/>
              </a:ext>
            </a:extLst>
          </p:cNvPr>
          <p:cNvSpPr txBox="1"/>
          <p:nvPr/>
        </p:nvSpPr>
        <p:spPr>
          <a:xfrm>
            <a:off x="775015" y="1461654"/>
            <a:ext cx="8070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Number of Research Scholars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51D519-010D-8142-0E0D-17BF9C805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37190"/>
              </p:ext>
            </p:extLst>
          </p:nvPr>
        </p:nvGraphicFramePr>
        <p:xfrm>
          <a:off x="1290974" y="2086618"/>
          <a:ext cx="8577420" cy="442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508">
                  <a:extLst>
                    <a:ext uri="{9D8B030D-6E8A-4147-A177-3AD203B41FA5}">
                      <a16:colId xmlns:a16="http://schemas.microsoft.com/office/drawing/2014/main" val="2148495959"/>
                    </a:ext>
                  </a:extLst>
                </a:gridCol>
                <a:gridCol w="2838202">
                  <a:extLst>
                    <a:ext uri="{9D8B030D-6E8A-4147-A177-3AD203B41FA5}">
                      <a16:colId xmlns:a16="http://schemas.microsoft.com/office/drawing/2014/main" val="70660252"/>
                    </a:ext>
                  </a:extLst>
                </a:gridCol>
              </a:tblGrid>
              <a:tr h="4634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 Full Time Research Scholars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Scholars with Fellowships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 Part Time Research Scholars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T. </a:t>
                      </a:r>
                      <a:r>
                        <a:rPr lang="en-US" sz="1600" b="1" u="none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Lingaraju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7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P. </a:t>
                      </a:r>
                      <a:r>
                        <a:rPr lang="en-US" sz="1600" b="1" u="none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Vasudeva</a:t>
                      </a:r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Reddy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7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Ch. </a:t>
                      </a:r>
                      <a:r>
                        <a:rPr lang="en-US" sz="1600" b="1" i="0" u="none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Santhi</a:t>
                      </a:r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Sundar Raj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S.K. </a:t>
                      </a:r>
                      <a:r>
                        <a:rPr lang="en-US" sz="1600" b="1" u="none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Rama Naga Hanuman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Prasad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60546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Y. Ramakrishna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49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2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723014" y="470873"/>
            <a:ext cx="852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685" y="1166648"/>
            <a:ext cx="87485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T.Linga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lvl="1" indent="-457200"/>
            <a:r>
              <a:rPr lang="en-IN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ife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member of ISTAM (Indian Society of Theoretical and Applied Mechanics, Head office IIT-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Kharagpur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725488" lvl="1" indent="-268288"/>
            <a:r>
              <a:rPr lang="en-US" dirty="0">
                <a:latin typeface="Times New Roman" pitchFamily="18" charset="0"/>
                <a:cs typeface="Times New Roman" pitchFamily="18" charset="0"/>
              </a:rPr>
              <a:t>2. Executive Committee member of the ISTAM society for two consecutive terms during 2006-2009 and 2010-2013. </a:t>
            </a:r>
          </a:p>
          <a:p>
            <a:pPr marL="914400" lvl="1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3. Joint-Secretary of ISTAM society during 2013-2015. </a:t>
            </a:r>
          </a:p>
          <a:p>
            <a:pPr marL="914400" lvl="1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4. Honorary member of the Research Board of advisers: The American Biographical Institute, USA, since 2001.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AAA22-DF71-CF20-A2FA-7DFF655F8410}"/>
              </a:ext>
            </a:extLst>
          </p:cNvPr>
          <p:cNvSpPr txBox="1"/>
          <p:nvPr/>
        </p:nvSpPr>
        <p:spPr>
          <a:xfrm>
            <a:off x="850986" y="3739860"/>
            <a:ext cx="1113045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S.K.Vali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/>
            <a:r>
              <a:rPr lang="en-IN" dirty="0">
                <a:latin typeface="Times New Roman" pitchFamily="18" charset="0"/>
                <a:cs typeface="Times New Roman" pitchFamily="18" charset="0"/>
              </a:rPr>
              <a:t>1.  Serving Andhra University as Chief Coordinator, Spot Valuations, Andhra University </a:t>
            </a:r>
          </a:p>
          <a:p>
            <a:pPr marL="914400" lvl="1" indent="-457200"/>
            <a:r>
              <a:rPr lang="en-IN" dirty="0">
                <a:latin typeface="Times New Roman" pitchFamily="18" charset="0"/>
                <a:cs typeface="Times New Roman" pitchFamily="18" charset="0"/>
              </a:rPr>
              <a:t>2.  Serving Andhra University as Nodal officer, Examination</a:t>
            </a:r>
          </a:p>
          <a:p>
            <a:pPr marL="914400" lvl="1" indent="-457200"/>
            <a:r>
              <a:rPr lang="en-IN" dirty="0">
                <a:latin typeface="Times New Roman" pitchFamily="18" charset="0"/>
                <a:cs typeface="Times New Roman" pitchFamily="18" charset="0"/>
              </a:rPr>
              <a:t>3. Controller of Examinations at GITAM University, Visakhapatnam for 3 years</a:t>
            </a:r>
          </a:p>
          <a:p>
            <a:pPr marL="914400" lvl="1" indent="-457200"/>
            <a:r>
              <a:rPr lang="en-IN" dirty="0">
                <a:latin typeface="Times New Roman" pitchFamily="18" charset="0"/>
                <a:cs typeface="Times New Roman" pitchFamily="18" charset="0"/>
              </a:rPr>
              <a:t>4. Head, Department of BS&amp;HSS at JNTUK University College of Engineering,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Vizianagaram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for 6 years</a:t>
            </a:r>
          </a:p>
          <a:p>
            <a:pPr marL="914400" lvl="1" indent="-457200"/>
            <a:r>
              <a:rPr lang="en-IN" dirty="0">
                <a:latin typeface="Times New Roman" pitchFamily="18" charset="0"/>
                <a:cs typeface="Times New Roman" pitchFamily="18" charset="0"/>
              </a:rPr>
              <a:t>5. I/c Head, Department of BS&amp;HSS at PVP Siddhartha Institute of Technology Vijayawada for 4 years</a:t>
            </a:r>
          </a:p>
          <a:p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723014" y="470873"/>
            <a:ext cx="852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685" y="1166648"/>
            <a:ext cx="874858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A. Prasad: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Chief Teacher for conducting 3</a:t>
            </a:r>
            <a:r>
              <a:rPr lang="en-IN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year B. Tech spot valuation in 2011.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Cultural Co-Ordinator for AU College of Engineering for The Intercollegiate Youth Festival twice.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Teacher Associate in PGECT, ICET, EAMCET,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EdCET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LAWCET, AUCET and Architecture Certificate Verification for admissions.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Head, Department of Humanities and Social Sciences, AUCE from July 2014 to July 2017.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Serving as the Co-Ordinator for the Anti Ragging Squad in AU College of Engineering from March 2023 onwards.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ROUT officer for the conduct of ICET examination thrice.</a:t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723014" y="470873"/>
            <a:ext cx="852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685" y="1166648"/>
            <a:ext cx="87485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A. Rama Naga Hanuman: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Recipient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UGC Raman Post Doctoral Fellowship Awarded by the HRD ministry under the “Indo-US 21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Knowledge Initiative.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 of IFUSS Post Doctoral Fellowship at University of Illinois, Urbana Champagne, USA.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 of OUCIP Post Doctoral Fellowship awarded by the US Consulate, Hyderabad.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 of RELO Scholarship from the US Embassy, New Delhi.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Member, Forum on Contemporary Theory, Baroda, India.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Member, OUCIP (Formerly ASRC), Hyderabad.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Cultural Co-Ordinator for AU College of Engineering for several years.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Currently Serving as Head, Department of Humanities and Social Sciences, AUCE.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member of the Anti-Ragging Squad in AU College of Engineering.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Served as NSS Programme officer from 2010-2014 at AUCE.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5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F2C6D-1092-D15A-AF11-6F56927956B6}"/>
              </a:ext>
            </a:extLst>
          </p:cNvPr>
          <p:cNvSpPr txBox="1"/>
          <p:nvPr/>
        </p:nvSpPr>
        <p:spPr>
          <a:xfrm>
            <a:off x="830316" y="474864"/>
            <a:ext cx="708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Teaching, Learning and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149AA-468A-19C2-E1FC-A9FA0C604742}"/>
              </a:ext>
            </a:extLst>
          </p:cNvPr>
          <p:cNvSpPr txBox="1"/>
          <p:nvPr/>
        </p:nvSpPr>
        <p:spPr>
          <a:xfrm>
            <a:off x="1255986" y="16606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D6AA5-9EF6-DB68-2FBA-A399B6D85D80}"/>
              </a:ext>
            </a:extLst>
          </p:cNvPr>
          <p:cNvSpPr txBox="1"/>
          <p:nvPr/>
        </p:nvSpPr>
        <p:spPr>
          <a:xfrm>
            <a:off x="830316" y="1252415"/>
            <a:ext cx="1010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Awards; recognitions/fellowships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B9AEF8-51FA-405B-D2A1-67DBE981B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69867"/>
              </p:ext>
            </p:extLst>
          </p:nvPr>
        </p:nvGraphicFramePr>
        <p:xfrm>
          <a:off x="492210" y="2675561"/>
          <a:ext cx="112075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0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of Awarding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A. Rama Naga Hanuman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UGC Raman Post Doctoral Fellowship Awarded by the HRD ministry under the “Indo-US 21</a:t>
                      </a:r>
                      <a:r>
                        <a:rPr lang="en-US" sz="16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Century Knowledge Initiative”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P. Suresh Kumar</a:t>
                      </a:r>
                      <a:b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(Ph. D. – 2012-17)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Scholar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Vallabhaneni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Ramakrishna Rao Endowment Prize for the Best Ph.D. Thesis in English, Awarded by Andhra University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43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86AB5-EB3E-13B3-B38A-53137711B8CC}"/>
              </a:ext>
            </a:extLst>
          </p:cNvPr>
          <p:cNvSpPr txBox="1"/>
          <p:nvPr/>
        </p:nvSpPr>
        <p:spPr>
          <a:xfrm>
            <a:off x="788275" y="471515"/>
            <a:ext cx="574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CURRICULAR ASPECTS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65095"/>
              </p:ext>
            </p:extLst>
          </p:nvPr>
        </p:nvGraphicFramePr>
        <p:xfrm>
          <a:off x="588239" y="1576222"/>
          <a:ext cx="10594425" cy="4974336"/>
        </p:xfrm>
        <a:graphic>
          <a:graphicData uri="http://schemas.openxmlformats.org/drawingml/2006/table">
            <a:tbl>
              <a:tblPr/>
              <a:tblGrid>
                <a:gridCol w="248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UG   LEVEL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B.Tech.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PG  LEVEL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M.Tech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RESEARCH LEVEL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M.Phil.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/ Ph.D.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 I Year Course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Mathematics – 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Mathematics – II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Lab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Theory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 II Year Course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Mathematics – III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Mathematics – IV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 III Year Course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 &amp; Statistics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Mathematical Methods in Engineering.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Computational Methods in Engineering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Engineering. Mathematics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Methods &amp; Statistcal Analysis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Engineering  Mathematics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Statistics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Paper-I:Core Course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Mathematical Methods In Applied Mathematics.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Numerical methods,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Atmospheric and Space Sciences, Solid State Physics, Ultrasonics and Its applications, Molecular Quantum Mechanics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Literary Criticism, Cultural Studies, Research Methodology, Research Writing.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Paper-II:    SPECIALIZATION: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Dynamics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 Numerical Techniques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Cryptography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Lattice Theory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Mathematical Modeling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English Language Teaching, American Literature, British Literature, and Indian Writing in English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8275" y="1056290"/>
            <a:ext cx="6791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Courses  offered</a:t>
            </a:r>
          </a:p>
        </p:txBody>
      </p:sp>
    </p:spTree>
    <p:extLst>
      <p:ext uri="{BB962C8B-B14F-4D97-AF65-F5344CB8AC3E}">
        <p14:creationId xmlns:p14="http://schemas.microsoft.com/office/powerpoint/2010/main" val="15031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86AB5-EB3E-13B3-B38A-53137711B8CC}"/>
              </a:ext>
            </a:extLst>
          </p:cNvPr>
          <p:cNvSpPr txBox="1"/>
          <p:nvPr/>
        </p:nvSpPr>
        <p:spPr>
          <a:xfrm>
            <a:off x="704194" y="798025"/>
            <a:ext cx="512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CURRICULAR ASPECTS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B8A7A-386A-E467-0DD2-C903C829C815}"/>
              </a:ext>
            </a:extLst>
          </p:cNvPr>
          <p:cNvSpPr txBox="1"/>
          <p:nvPr/>
        </p:nvSpPr>
        <p:spPr>
          <a:xfrm>
            <a:off x="704194" y="1321245"/>
            <a:ext cx="81429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Humanities and Basic Sciences is a </a:t>
            </a:r>
            <a:r>
              <a:rPr lang="en-I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department </a:t>
            </a: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Engineering Courses at Andhra University College of Engineering</a:t>
            </a:r>
          </a:p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 offered</a:t>
            </a:r>
          </a:p>
          <a:p>
            <a:pPr lvl="1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in English, Mathematics, Physics, Management, and Economics.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57697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86AB5-EB3E-13B3-B38A-53137711B8CC}"/>
              </a:ext>
            </a:extLst>
          </p:cNvPr>
          <p:cNvSpPr txBox="1"/>
          <p:nvPr/>
        </p:nvSpPr>
        <p:spPr>
          <a:xfrm>
            <a:off x="684606" y="341791"/>
            <a:ext cx="512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CURRICULAR ASPECTS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B8A7A-386A-E467-0DD2-C903C829C815}"/>
              </a:ext>
            </a:extLst>
          </p:cNvPr>
          <p:cNvSpPr txBox="1"/>
          <p:nvPr/>
        </p:nvSpPr>
        <p:spPr>
          <a:xfrm>
            <a:off x="684606" y="919992"/>
            <a:ext cx="893440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OBE-framework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Institution and Department align Vision, Mission, and Educational Objectives with societal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Accredited by the National Board, Andhra University implements Outcome-Based Education (OBE) since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 ensures students are well-prepared with skills and knowledge and promotes continuous improvement through assessments, rubrics, and faculty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between Course and Program Outcomes are established, aiming for excellence in multidisciplinary education, employability, ethics, and global competitiveness.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 fosters pedagogically designed objectives to enhance learning outcomes for diverse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Andhra University strives for academic excellence through faculty and student initiatives.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preserve national and international standards and promote understanding among stakeholders.</a:t>
            </a:r>
          </a:p>
          <a:p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6807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86AB5-EB3E-13B3-B38A-53137711B8CC}"/>
              </a:ext>
            </a:extLst>
          </p:cNvPr>
          <p:cNvSpPr txBox="1"/>
          <p:nvPr/>
        </p:nvSpPr>
        <p:spPr>
          <a:xfrm>
            <a:off x="684606" y="341791"/>
            <a:ext cx="512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CURRICULAR ASPECTS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B8A7A-386A-E467-0DD2-C903C829C815}"/>
              </a:ext>
            </a:extLst>
          </p:cNvPr>
          <p:cNvSpPr txBox="1"/>
          <p:nvPr/>
        </p:nvSpPr>
        <p:spPr>
          <a:xfrm>
            <a:off x="684606" y="919992"/>
            <a:ext cx="8934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OBE-framework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Syllabus is designed as per the Blooms Taxonomy Framework</a:t>
            </a:r>
            <a:endParaRPr lang="en-IN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4567C-F647-63FF-4EF3-56D408DA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09" y="2144524"/>
            <a:ext cx="7493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2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42A725-9E6E-FBF8-9A85-73F0CE4DCD19}"/>
              </a:ext>
            </a:extLst>
          </p:cNvPr>
          <p:cNvSpPr txBox="1"/>
          <p:nvPr/>
        </p:nvSpPr>
        <p:spPr>
          <a:xfrm>
            <a:off x="977584" y="541845"/>
            <a:ext cx="2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OVERVIEW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3F88A-9028-D86B-F6BB-E462F7163306}"/>
              </a:ext>
            </a:extLst>
          </p:cNvPr>
          <p:cNvSpPr txBox="1"/>
          <p:nvPr/>
        </p:nvSpPr>
        <p:spPr>
          <a:xfrm>
            <a:off x="977584" y="1371310"/>
            <a:ext cx="7483365" cy="488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&amp; Mission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Profile/History/Achievement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&amp; learning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Research, Innovation and Extensions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Curricular Aspects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support and Progression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and learning resources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Governance, leadership and Management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values and best practices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Plan</a:t>
            </a:r>
          </a:p>
        </p:txBody>
      </p:sp>
    </p:spTree>
    <p:extLst>
      <p:ext uri="{BB962C8B-B14F-4D97-AF65-F5344CB8AC3E}">
        <p14:creationId xmlns:p14="http://schemas.microsoft.com/office/powerpoint/2010/main" val="417801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3286-742D-4D11-AE98-156740B7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>
                <a:solidFill>
                  <a:srgbClr val="FF0000"/>
                </a:solidFill>
              </a:rPr>
              <a:t>CURRICULAR ASPECTS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0F4FA-0F9E-3792-5987-BBC23C914495}"/>
              </a:ext>
            </a:extLst>
          </p:cNvPr>
          <p:cNvSpPr txBox="1"/>
          <p:nvPr/>
        </p:nvSpPr>
        <p:spPr>
          <a:xfrm>
            <a:off x="677334" y="1365662"/>
            <a:ext cx="927418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Outcomes (POs) are essential for academic excellence.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align with institutional and societal goals and reflect a graduate's capabilities.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Outcome-Based Education (OBE) ensures students acquire essential skills, knowledge, and values.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 drive curriculum design, assessment, and continuous improvement.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guarantee undergraduates possess competence, adaptability, and ethical grounding as they enter professional realms.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worldwide integrate POs to foster holistic growth and meet evolving global demands.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 signify a commitment to producing well-rounded, impactful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185689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86AB5-EB3E-13B3-B38A-53137711B8CC}"/>
              </a:ext>
            </a:extLst>
          </p:cNvPr>
          <p:cNvSpPr txBox="1"/>
          <p:nvPr/>
        </p:nvSpPr>
        <p:spPr>
          <a:xfrm>
            <a:off x="724358" y="524035"/>
            <a:ext cx="574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CURRICULAR ASPECTS (CONTD.,)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9F876-673C-8A71-3FCE-6C9FD669431C}"/>
              </a:ext>
            </a:extLst>
          </p:cNvPr>
          <p:cNvSpPr txBox="1"/>
          <p:nvPr/>
        </p:nvSpPr>
        <p:spPr>
          <a:xfrm>
            <a:off x="724358" y="1514025"/>
            <a:ext cx="926095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Environmental Sustainability Human values in the Curriculum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curriculum integrates environmental sustainability and human values through English and soft skills, while also exploring their implications in management and economics, nurturing responsible global citizens.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with employability/Skill development/value added programmes offered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Maths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Physics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Managerial Economics</a:t>
            </a:r>
          </a:p>
          <a:p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9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86AB5-EB3E-13B3-B38A-53137711B8CC}"/>
              </a:ext>
            </a:extLst>
          </p:cNvPr>
          <p:cNvSpPr txBox="1"/>
          <p:nvPr/>
        </p:nvSpPr>
        <p:spPr>
          <a:xfrm>
            <a:off x="1255986" y="470873"/>
            <a:ext cx="574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CURRICULAR ASPECTS (CONTD.,)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2D0FA-C027-53A0-E309-DE729504A70A}"/>
              </a:ext>
            </a:extLst>
          </p:cNvPr>
          <p:cNvSpPr txBox="1"/>
          <p:nvPr/>
        </p:nvSpPr>
        <p:spPr>
          <a:xfrm>
            <a:off x="1064517" y="1883357"/>
            <a:ext cx="876935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collected and analysed for curriculum integration of English and soft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is to align with students’ needs and enhance holistic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gathered through surveys and interactive sessions to gauge student perspectives.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Thorough analysis identifies strengths and areas for improvement.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curriculum enhancement and better integration of English and soft skills.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11B89-5851-9C42-B95F-364A96B19D0A}"/>
              </a:ext>
            </a:extLst>
          </p:cNvPr>
          <p:cNvSpPr txBox="1"/>
          <p:nvPr/>
        </p:nvSpPr>
        <p:spPr>
          <a:xfrm>
            <a:off x="1064517" y="1354120"/>
            <a:ext cx="6103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for curriculum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6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F2C6D-1092-D15A-AF11-6F56927956B6}"/>
              </a:ext>
            </a:extLst>
          </p:cNvPr>
          <p:cNvSpPr txBox="1"/>
          <p:nvPr/>
        </p:nvSpPr>
        <p:spPr>
          <a:xfrm>
            <a:off x="899725" y="603401"/>
            <a:ext cx="775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Teaching, Learning and Evaluation (CONTD.,)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ABDE-E0DB-E9CB-6D19-E93AFA66328A}"/>
              </a:ext>
            </a:extLst>
          </p:cNvPr>
          <p:cNvSpPr txBox="1"/>
          <p:nvPr/>
        </p:nvSpPr>
        <p:spPr>
          <a:xfrm>
            <a:off x="448065" y="1231548"/>
            <a:ext cx="97391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categorisations (Advanced learners/slow learners)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Comprehension and IQ levels determine categorization as slow or advanced learners.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assessments, including tests and evaluations, identify individual strengths and areas for improvement.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 enables tailored teaching approaches.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approaches ensure unique learning needs are met effectively.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promote inclusive education.</a:t>
            </a:r>
            <a:b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 for Advanced Learners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programs in the department for advanced learners: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 coursework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projects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seminars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programs offer intellectual challenges and in-depth exploration.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cultivate a culture of academic excellence.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to help advanced students excel and realize their full potential.</a:t>
            </a:r>
          </a:p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F2C6D-1092-D15A-AF11-6F56927956B6}"/>
              </a:ext>
            </a:extLst>
          </p:cNvPr>
          <p:cNvSpPr txBox="1"/>
          <p:nvPr/>
        </p:nvSpPr>
        <p:spPr>
          <a:xfrm>
            <a:off x="733471" y="526075"/>
            <a:ext cx="798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Teaching, Learning and Evaluation (CONTD.,)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8716E-5A34-ADCA-A1C8-F7D955A7E2B4}"/>
              </a:ext>
            </a:extLst>
          </p:cNvPr>
          <p:cNvSpPr txBox="1"/>
          <p:nvPr/>
        </p:nvSpPr>
        <p:spPr>
          <a:xfrm>
            <a:off x="733471" y="1145890"/>
            <a:ext cx="947009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 for Slow Learners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programs for slow learners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Tailored to individual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personalized tutoring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practice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Mentorship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support for academic success and thriving</a:t>
            </a:r>
            <a:b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teaching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teaching methods employed.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subjects: lectures and hands-on lab sessions for practical knowledge.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Humanities and social sciences: interactive discussions and case studies.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critical thinking and well-rounded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507458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775015" y="603401"/>
            <a:ext cx="838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C3942-08B8-C523-4A30-1DE99D181E78}"/>
              </a:ext>
            </a:extLst>
          </p:cNvPr>
          <p:cNvSpPr txBox="1"/>
          <p:nvPr/>
        </p:nvSpPr>
        <p:spPr>
          <a:xfrm>
            <a:off x="775015" y="1126621"/>
            <a:ext cx="8070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Number of JRF/SRF/PDF/RA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IN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37878"/>
              </p:ext>
            </p:extLst>
          </p:nvPr>
        </p:nvGraphicFramePr>
        <p:xfrm>
          <a:off x="1036257" y="1804519"/>
          <a:ext cx="1031306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601">
                  <a:extLst>
                    <a:ext uri="{9D8B030D-6E8A-4147-A177-3AD203B41FA5}">
                      <a16:colId xmlns:a16="http://schemas.microsoft.com/office/drawing/2014/main" val="389386615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Research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Scholars under RGNF scheme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Awarded Amount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 M. Shanthi (Mathematics)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03-04-2014   TO   02-04-2016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₹30,000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03-04-2016   TO   19-03-2018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₹36,000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S. Nageswara Rao (Mathematics)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24-01-2016   TO  23-01-2018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₹30,000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24-01-2018   TO  24-01-2021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₹36,000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P.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Anantha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Rao (Physics)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8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JRF</a:t>
                      </a:r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01-02-2016   TO    31-01-2018</a:t>
                      </a:r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₹30,000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1" marB="45741"/>
                </a:tc>
                <a:extLst>
                  <a:ext uri="{0D108BD9-81ED-4DB2-BD59-A6C34878D82A}">
                    <a16:rowId xmlns:a16="http://schemas.microsoft.com/office/drawing/2014/main" val="409379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SRF</a:t>
                      </a:r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01-02-2018   TO   31-01-2021</a:t>
                      </a:r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₹36,000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1" marB="45741"/>
                </a:tc>
                <a:extLst>
                  <a:ext uri="{0D108BD9-81ED-4DB2-BD59-A6C34878D82A}">
                    <a16:rowId xmlns:a16="http://schemas.microsoft.com/office/drawing/2014/main" val="59152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Pratap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Challa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(English)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4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02-02-2022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₹36,000 (including HRA)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2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44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F248-3D88-C9C0-6375-BF1908B6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13056"/>
            <a:ext cx="6768495" cy="5232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Theses Uploaded on </a:t>
            </a:r>
            <a:r>
              <a:rPr lang="en-US" sz="2400" dirty="0" err="1">
                <a:solidFill>
                  <a:srgbClr val="FF0000"/>
                </a:solidFill>
              </a:rPr>
              <a:t>Sodhganga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9FA690-A690-125B-E562-DEA7D811C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22932"/>
              </p:ext>
            </p:extLst>
          </p:nvPr>
        </p:nvGraphicFramePr>
        <p:xfrm>
          <a:off x="677334" y="1476070"/>
          <a:ext cx="9179187" cy="462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625">
                  <a:extLst>
                    <a:ext uri="{9D8B030D-6E8A-4147-A177-3AD203B41FA5}">
                      <a16:colId xmlns:a16="http://schemas.microsoft.com/office/drawing/2014/main" val="2963498542"/>
                    </a:ext>
                  </a:extLst>
                </a:gridCol>
                <a:gridCol w="1998113">
                  <a:extLst>
                    <a:ext uri="{9D8B030D-6E8A-4147-A177-3AD203B41FA5}">
                      <a16:colId xmlns:a16="http://schemas.microsoft.com/office/drawing/2014/main" val="3708866964"/>
                    </a:ext>
                  </a:extLst>
                </a:gridCol>
                <a:gridCol w="4557449">
                  <a:extLst>
                    <a:ext uri="{9D8B030D-6E8A-4147-A177-3AD203B41FA5}">
                      <a16:colId xmlns:a16="http://schemas.microsoft.com/office/drawing/2014/main" val="2364476408"/>
                    </a:ext>
                  </a:extLst>
                </a:gridCol>
              </a:tblGrid>
              <a:tr h="652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Thesis Uploaded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Sodhganga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967190"/>
                  </a:ext>
                </a:extLst>
              </a:tr>
              <a:tr h="9493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https://shodhganga.inflibnet.ac.in/handle/10603/28731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75062"/>
                  </a:ext>
                </a:extLst>
              </a:tr>
              <a:tr h="9493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https://shodhganga.inflibnet.ac.in/jspui/handle/10603/8644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79235"/>
                  </a:ext>
                </a:extLst>
              </a:tr>
              <a:tr h="9493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https://shodhganga.inflibnet.ac.in/handle/10603/364032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58979"/>
                  </a:ext>
                </a:extLst>
              </a:tr>
              <a:tr h="9493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https://shodhganga.inflibnet.ac.in/handle/10603/375679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1680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99C20-8350-0F86-CAF1-73C364B51B89}"/>
              </a:ext>
            </a:extLst>
          </p:cNvPr>
          <p:cNvSpPr txBox="1"/>
          <p:nvPr/>
        </p:nvSpPr>
        <p:spPr>
          <a:xfrm>
            <a:off x="677334" y="459733"/>
            <a:ext cx="82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</p:spTree>
    <p:extLst>
      <p:ext uri="{BB962C8B-B14F-4D97-AF65-F5344CB8AC3E}">
        <p14:creationId xmlns:p14="http://schemas.microsoft.com/office/powerpoint/2010/main" val="3868938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1255985" y="470873"/>
            <a:ext cx="82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 (Contd.,):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63312-518A-ED36-086B-5E149402E777}"/>
              </a:ext>
            </a:extLst>
          </p:cNvPr>
          <p:cNvSpPr txBox="1"/>
          <p:nvPr/>
        </p:nvSpPr>
        <p:spPr>
          <a:xfrm>
            <a:off x="656339" y="1276344"/>
            <a:ext cx="947540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of ethics</a:t>
            </a: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upholds a rigorous code of ethics.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Fosters a culture of integrity, respect, and responsibility.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faculty adhere to ethical guidelines.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honesty, fairness, and academic excellence.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Cultivates a supportive and ethical learning environment.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individuals for ethical challenges in their future endeavours.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73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819456" y="990805"/>
            <a:ext cx="860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Infrastructure and teaching resources: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05871-0A42-BD3A-F10F-8470C1312F3C}"/>
              </a:ext>
            </a:extLst>
          </p:cNvPr>
          <p:cNvSpPr txBox="1"/>
          <p:nvPr/>
        </p:nvSpPr>
        <p:spPr>
          <a:xfrm>
            <a:off x="819456" y="1514025"/>
            <a:ext cx="5795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Physical facilities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IN" sz="2800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staff member is provided with a Personal Computer with Internet connection. 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– 07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Printer/Scanner cum Xerox – 04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 -  03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LCD Projector - 02</a:t>
            </a:r>
            <a:r>
              <a:rPr lang="en-US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3862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8063-54C3-9E2E-60A6-7B232BA6CCEA}"/>
              </a:ext>
            </a:extLst>
          </p:cNvPr>
          <p:cNvSpPr txBox="1"/>
          <p:nvPr/>
        </p:nvSpPr>
        <p:spPr>
          <a:xfrm>
            <a:off x="857855" y="485286"/>
            <a:ext cx="779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Institution values and Social responsibilities: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1BF67-4123-01E8-1A4D-EFBE16BDD15F}"/>
              </a:ext>
            </a:extLst>
          </p:cNvPr>
          <p:cNvSpPr txBox="1"/>
          <p:nvPr/>
        </p:nvSpPr>
        <p:spPr>
          <a:xfrm>
            <a:off x="675738" y="1274041"/>
            <a:ext cx="1116198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Sensitization</a:t>
            </a: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sensitization integral to the department’s ethos.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Aligned with institutional values and social responsibilities.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through workshops, inclusive policies, and awareness campaigns.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Disha App drive has happened initiating its use by all girl students.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Team awareness programs are conducted.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Fosters an environment promoting gender equality.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Empowers all individuals and contributes to a diverse and inclusive academic community.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7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6881" cy="12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952" y="406537"/>
            <a:ext cx="4347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VISION &amp;</a:t>
            </a:r>
            <a:r>
              <a:rPr lang="en-US" altLang="en-I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MISSION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78952" y="1142922"/>
            <a:ext cx="8317714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400" b="0" dirty="0">
                <a:latin typeface="Times New Roman" panose="02020603050405020304" pitchFamily="18" charset="0"/>
                <a:ea typeface="SimSun" panose="02010600030101010101" pitchFamily="2" charset="-122"/>
              </a:rPr>
              <a:t>VISION:</a:t>
            </a:r>
          </a:p>
          <a:p>
            <a:pPr indent="0" algn="just"/>
            <a:r>
              <a:rPr lang="en-US" sz="2400" b="0" dirty="0">
                <a:latin typeface="Times New Roman" panose="02020603050405020304" pitchFamily="18" charset="0"/>
                <a:ea typeface="SimSun" panose="02010600030101010101" pitchFamily="2" charset="-122"/>
              </a:rPr>
              <a:t>To invigorate interdisciplinary collaboration, transcend traditional boundaries, and promote the holistic development of students.</a:t>
            </a:r>
          </a:p>
          <a:p>
            <a:pPr indent="0" algn="just"/>
            <a:endParaRPr lang="en-US" sz="2400" b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algn="just"/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algn="just"/>
            <a:endParaRPr lang="en-US" sz="2400" b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algn="just"/>
            <a:r>
              <a:rPr lang="en-US" sz="2400" b="0" dirty="0">
                <a:latin typeface="Times New Roman" panose="02020603050405020304" pitchFamily="18" charset="0"/>
                <a:ea typeface="SimSun" panose="02010600030101010101" pitchFamily="2" charset="-122"/>
              </a:rPr>
              <a:t>MISSION: </a:t>
            </a:r>
          </a:p>
          <a:p>
            <a:pPr indent="0" algn="just"/>
            <a:r>
              <a:rPr lang="en-US" sz="2400" b="0" dirty="0">
                <a:latin typeface="Times New Roman" panose="02020603050405020304" pitchFamily="18" charset="0"/>
                <a:ea typeface="SimSun" panose="02010600030101010101" pitchFamily="2" charset="-122"/>
              </a:rPr>
              <a:t>To be a catalyst for holistic education, shaping future engineers to be intellectually curious, socially responsible, and adaptable in a technologically evolving world.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8063-54C3-9E2E-60A6-7B232BA6CCEA}"/>
              </a:ext>
            </a:extLst>
          </p:cNvPr>
          <p:cNvSpPr txBox="1"/>
          <p:nvPr/>
        </p:nvSpPr>
        <p:spPr>
          <a:xfrm>
            <a:off x="857855" y="485286"/>
            <a:ext cx="779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Institution values and Social responsibilities: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1BF67-4123-01E8-1A4D-EFBE16BDD15F}"/>
              </a:ext>
            </a:extLst>
          </p:cNvPr>
          <p:cNvSpPr txBox="1"/>
          <p:nvPr/>
        </p:nvSpPr>
        <p:spPr>
          <a:xfrm>
            <a:off x="469177" y="1274041"/>
            <a:ext cx="61445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ragging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A. Prasad serves as the Co-Ordinator of the Anti-Ragging Squad at the College of Engineering.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collaborates with Anti-Ragging Student mentors.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Organizes awareness programs.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immediate response and support for ragging prevention on campus.</a:t>
            </a:r>
          </a:p>
        </p:txBody>
      </p:sp>
      <p:pic>
        <p:nvPicPr>
          <p:cNvPr id="5" name="Picture 4" descr="Anti Ragging Awareness Programme&#10;&#10;Description automatically generated">
            <a:extLst>
              <a:ext uri="{FF2B5EF4-FFF2-40B4-BE49-F238E27FC236}">
                <a16:creationId xmlns:a16="http://schemas.microsoft.com/office/drawing/2014/main" id="{475B134F-EEA9-D44C-FABB-306293AB6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5" y="1880364"/>
            <a:ext cx="5223989" cy="39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6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8063-54C3-9E2E-60A6-7B232BA6CCEA}"/>
              </a:ext>
            </a:extLst>
          </p:cNvPr>
          <p:cNvSpPr txBox="1"/>
          <p:nvPr/>
        </p:nvSpPr>
        <p:spPr>
          <a:xfrm>
            <a:off x="857855" y="485286"/>
            <a:ext cx="779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Progressive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1BF67-4123-01E8-1A4D-EFBE16BDD15F}"/>
              </a:ext>
            </a:extLst>
          </p:cNvPr>
          <p:cNvSpPr txBox="1"/>
          <p:nvPr/>
        </p:nvSpPr>
        <p:spPr>
          <a:xfrm>
            <a:off x="857854" y="1190859"/>
            <a:ext cx="87849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Plans:</a:t>
            </a:r>
          </a:p>
          <a:p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apply and work on major research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 should be encouraged to publish in Scopus Indexed and UGC Care listed Journals.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attend more FDPs according to the area of specialization.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Conferences / Seminars / Workshops at regular intervals uplifting the face of the department.</a:t>
            </a:r>
          </a:p>
        </p:txBody>
      </p:sp>
    </p:spTree>
    <p:extLst>
      <p:ext uri="{BB962C8B-B14F-4D97-AF65-F5344CB8AC3E}">
        <p14:creationId xmlns:p14="http://schemas.microsoft.com/office/powerpoint/2010/main" val="396512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BDEE0-EE85-9F71-CE33-8DE678871C12}"/>
              </a:ext>
            </a:extLst>
          </p:cNvPr>
          <p:cNvSpPr txBox="1"/>
          <p:nvPr/>
        </p:nvSpPr>
        <p:spPr>
          <a:xfrm>
            <a:off x="3554570" y="2451767"/>
            <a:ext cx="345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1065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6A0BD2-AC8A-E0D0-F333-E07DCB525C01}"/>
              </a:ext>
            </a:extLst>
          </p:cNvPr>
          <p:cNvSpPr txBox="1"/>
          <p:nvPr/>
        </p:nvSpPr>
        <p:spPr>
          <a:xfrm>
            <a:off x="828367" y="280236"/>
            <a:ext cx="375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QUALITY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FD761-4BC4-CF8F-A21C-7DB9251A1769}"/>
              </a:ext>
            </a:extLst>
          </p:cNvPr>
          <p:cNvSpPr txBox="1"/>
          <p:nvPr/>
        </p:nvSpPr>
        <p:spPr>
          <a:xfrm>
            <a:off x="828367" y="1012954"/>
            <a:ext cx="8743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Andhra University is Committed to achieving excellence in Teaching, Research and Consultancy: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imparting globally focused education,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creating world class professionals,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establishing Synergic relationships with industry and society,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developing state of art infrastructure and well-endowed faculty,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imparting knowledge through teamwork and incessant efforts.</a:t>
            </a:r>
          </a:p>
        </p:txBody>
      </p:sp>
    </p:spTree>
    <p:extLst>
      <p:ext uri="{BB962C8B-B14F-4D97-AF65-F5344CB8AC3E}">
        <p14:creationId xmlns:p14="http://schemas.microsoft.com/office/powerpoint/2010/main" val="418379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6638B-104C-1B70-FE1D-8032AA8DDA1D}"/>
              </a:ext>
            </a:extLst>
          </p:cNvPr>
          <p:cNvSpPr txBox="1"/>
          <p:nvPr/>
        </p:nvSpPr>
        <p:spPr>
          <a:xfrm>
            <a:off x="888125" y="723121"/>
            <a:ext cx="841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DEPARTMENT PROFILE (HSS)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D8764-127F-3F98-4A16-B888B96D9E44}"/>
              </a:ext>
            </a:extLst>
          </p:cNvPr>
          <p:cNvSpPr txBox="1"/>
          <p:nvPr/>
        </p:nvSpPr>
        <p:spPr>
          <a:xfrm>
            <a:off x="888124" y="1395271"/>
            <a:ext cx="94552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Humanities and Basic Sciences includes six disciplines: English, Management, Economics, Soft Skills, Mathematics, and Physics.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serves undergraduate and postgraduate students in various engineering branches.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supports the core departments of Engineering.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offers interdisciplinary education focusing on technical skills and societal understanding.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emphasizes critical thinking, communication, and ethics.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and Physics provide a strong foundation for analytical and innovative capacities.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is involved in research through computational modelling, theoretical physics, Management, and English studies.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Senior professors play crucial roles in academics and administration.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reflects Andhra University's commitment to producing well-rounded professionals.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equips students to tackle intricate global challenges through interdisciplinary education.</a:t>
            </a:r>
          </a:p>
        </p:txBody>
      </p:sp>
    </p:spTree>
    <p:extLst>
      <p:ext uri="{BB962C8B-B14F-4D97-AF65-F5344CB8AC3E}">
        <p14:creationId xmlns:p14="http://schemas.microsoft.com/office/powerpoint/2010/main" val="122365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6638B-104C-1B70-FE1D-8032AA8DDA1D}"/>
              </a:ext>
            </a:extLst>
          </p:cNvPr>
          <p:cNvSpPr txBox="1"/>
          <p:nvPr/>
        </p:nvSpPr>
        <p:spPr>
          <a:xfrm>
            <a:off x="736270" y="718025"/>
            <a:ext cx="960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83F0A-1351-2224-64DF-62C73F07C89F}"/>
              </a:ext>
            </a:extLst>
          </p:cNvPr>
          <p:cNvSpPr txBox="1"/>
          <p:nvPr/>
        </p:nvSpPr>
        <p:spPr>
          <a:xfrm>
            <a:off x="736270" y="1258979"/>
            <a:ext cx="100821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Humanities and Basic Sciences at Andhra University College of Engineering offers interdisciplinary education.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Physics was established in 1966, Mathematics in 1980, and Humanities and Social Sciences in 1980.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disciplines have merged to form the Department of Humanities and Basic Sciences.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has contributed to projects and value additions to the College of Engineering.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Andhra University's commitment to producing well-rounded professionals.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equips students to address intricate global challenges as an interdisciplinary education beacon.</a:t>
            </a:r>
          </a:p>
        </p:txBody>
      </p:sp>
    </p:spTree>
    <p:extLst>
      <p:ext uri="{BB962C8B-B14F-4D97-AF65-F5344CB8AC3E}">
        <p14:creationId xmlns:p14="http://schemas.microsoft.com/office/powerpoint/2010/main" val="6517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F2C6D-1092-D15A-AF11-6F56927956B6}"/>
              </a:ext>
            </a:extLst>
          </p:cNvPr>
          <p:cNvSpPr txBox="1"/>
          <p:nvPr/>
        </p:nvSpPr>
        <p:spPr>
          <a:xfrm>
            <a:off x="816599" y="494623"/>
            <a:ext cx="708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Teachers List -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149AA-468A-19C2-E1FC-A9FA0C604742}"/>
              </a:ext>
            </a:extLst>
          </p:cNvPr>
          <p:cNvSpPr txBox="1"/>
          <p:nvPr/>
        </p:nvSpPr>
        <p:spPr>
          <a:xfrm>
            <a:off x="1255986" y="16606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0470"/>
              </p:ext>
            </p:extLst>
          </p:nvPr>
        </p:nvGraphicFramePr>
        <p:xfrm>
          <a:off x="360272" y="1406517"/>
          <a:ext cx="11207580" cy="476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413">
                  <a:extLst>
                    <a:ext uri="{9D8B030D-6E8A-4147-A177-3AD203B41FA5}">
                      <a16:colId xmlns:a16="http://schemas.microsoft.com/office/drawing/2014/main" val="1291507018"/>
                    </a:ext>
                  </a:extLst>
                </a:gridCol>
                <a:gridCol w="4395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0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Experience in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T.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Lingaraju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&amp; Chairman 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Fluid Mechanics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P.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Vasudeva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Reddy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Cryptography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8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sng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Ch. </a:t>
                      </a:r>
                      <a:r>
                        <a:rPr lang="en-US" sz="1600" b="1" i="0" u="none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Santhi</a:t>
                      </a:r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Sundar Raj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Lattice theory,</a:t>
                      </a:r>
                      <a:r>
                        <a:rPr lang="en-US" sz="1600" b="1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Fuzzy Algebra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S.K.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Algebra, Lattice theory &amp; Mathematical Modeling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Y. Ramakrishna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6C3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Nuclear Physics, Material Science, </a:t>
                      </a:r>
                    </a:p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Nano Materials, Spectroscopy </a:t>
                      </a:r>
                      <a:endParaRPr lang="en-US" sz="1600" b="1" dirty="0">
                        <a:solidFill>
                          <a:srgbClr val="006C3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03122"/>
                  </a:ext>
                </a:extLst>
              </a:tr>
              <a:tr h="546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Prasad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Marketing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59166"/>
                  </a:ext>
                </a:extLst>
              </a:tr>
              <a:tr h="546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Rama Naga Hanuman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&amp;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="1" i="0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Century American Literature, Popular Culture &amp; English Language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3293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1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F2C6D-1092-D15A-AF11-6F56927956B6}"/>
              </a:ext>
            </a:extLst>
          </p:cNvPr>
          <p:cNvSpPr txBox="1"/>
          <p:nvPr/>
        </p:nvSpPr>
        <p:spPr>
          <a:xfrm>
            <a:off x="959103" y="482749"/>
            <a:ext cx="708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Teachers List -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149AA-468A-19C2-E1FC-A9FA0C604742}"/>
              </a:ext>
            </a:extLst>
          </p:cNvPr>
          <p:cNvSpPr txBox="1"/>
          <p:nvPr/>
        </p:nvSpPr>
        <p:spPr>
          <a:xfrm>
            <a:off x="1255986" y="16606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57221"/>
              </p:ext>
            </p:extLst>
          </p:nvPr>
        </p:nvGraphicFramePr>
        <p:xfrm>
          <a:off x="407773" y="1514026"/>
          <a:ext cx="11207579" cy="465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037">
                  <a:extLst>
                    <a:ext uri="{9D8B030D-6E8A-4147-A177-3AD203B41FA5}">
                      <a16:colId xmlns:a16="http://schemas.microsoft.com/office/drawing/2014/main" val="550014110"/>
                    </a:ext>
                  </a:extLst>
                </a:gridCol>
                <a:gridCol w="391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0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Experience in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Specialization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19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C. </a:t>
                      </a:r>
                      <a:r>
                        <a:rPr lang="en-IN" sz="16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Balakotiah</a:t>
                      </a:r>
                      <a:endParaRPr lang="en-IN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 Professor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83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B. Swarnalatha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 Professor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83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B. Madhukar Patnaik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Adjunct Professor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Ph.D.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47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Prof.S.S.V.N. Sakuntala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Adjunct</a:t>
                      </a:r>
                    </a:p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20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N. Sri Vidya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Professor (C)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235803122"/>
                  </a:ext>
                </a:extLst>
              </a:tr>
              <a:tr h="546820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Dr.A. Ramesh Babu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Professor (C)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60305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4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00F761-D405-7E0E-360C-2A229242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1" y="215997"/>
            <a:ext cx="1255361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149AA-468A-19C2-E1FC-A9FA0C604742}"/>
              </a:ext>
            </a:extLst>
          </p:cNvPr>
          <p:cNvSpPr txBox="1"/>
          <p:nvPr/>
        </p:nvSpPr>
        <p:spPr>
          <a:xfrm>
            <a:off x="1255986" y="16606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D6AA5-9EF6-DB68-2FBA-A399B6D85D80}"/>
              </a:ext>
            </a:extLst>
          </p:cNvPr>
          <p:cNvSpPr txBox="1"/>
          <p:nvPr/>
        </p:nvSpPr>
        <p:spPr>
          <a:xfrm>
            <a:off x="732278" y="843478"/>
            <a:ext cx="1010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Teachers-Research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1FFC3-1F77-C925-8606-186D1CFFCC94}"/>
              </a:ext>
            </a:extLst>
          </p:cNvPr>
          <p:cNvSpPr txBox="1"/>
          <p:nvPr/>
        </p:nvSpPr>
        <p:spPr>
          <a:xfrm>
            <a:off x="732278" y="341791"/>
            <a:ext cx="838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Research, Innovations and Extensions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387463-F2A6-2D70-D39A-D19C63A30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10110"/>
              </p:ext>
            </p:extLst>
          </p:nvPr>
        </p:nvGraphicFramePr>
        <p:xfrm>
          <a:off x="518522" y="1529829"/>
          <a:ext cx="11343963" cy="504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04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Papers 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Conferences /Training Programs </a:t>
                      </a: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T.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Lingaraju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Fluid Mechanics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P.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Vasudeva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Reddy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Cryptography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82161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Dr. Ch. </a:t>
                      </a:r>
                      <a:r>
                        <a:rPr lang="en-US" sz="1600" b="1" i="0" u="none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Santhi</a:t>
                      </a:r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600" b="1" i="0" u="none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Sundar</a:t>
                      </a:r>
                      <a:r>
                        <a:rPr lang="en-US" sz="1600" b="1" i="0" u="none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raj</a:t>
                      </a:r>
                      <a:endParaRPr lang="en-US" sz="1600" b="1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Lattice theory,</a:t>
                      </a:r>
                      <a:r>
                        <a:rPr lang="en-US" sz="1600" b="1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Fuzzy Algebra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3944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S.K.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Algebra,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Lattice theory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 Mathematical Modeling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1641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Y. Ramakrishna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Physics, Material Science,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 Materials, Spectroscopy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92093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Prasad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14173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 A. Rama Naga Hanuman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American Literature, Popular Culture, English Language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86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658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2690</Words>
  <Application>Microsoft Macintosh PowerPoint</Application>
  <PresentationFormat>Widescreen</PresentationFormat>
  <Paragraphs>490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Book Antiqua</vt:lpstr>
      <vt:lpstr>Calibri</vt:lpstr>
      <vt:lpstr>Cambria</vt:lpstr>
      <vt:lpstr>Courier New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CURRICULAR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Theses Uploaded on Sodhganga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J Raju Gottumukkala</dc:creator>
  <cp:lastModifiedBy>usha kiran</cp:lastModifiedBy>
  <cp:revision>65</cp:revision>
  <dcterms:created xsi:type="dcterms:W3CDTF">2023-06-17T05:09:24Z</dcterms:created>
  <dcterms:modified xsi:type="dcterms:W3CDTF">2023-11-04T05:49:04Z</dcterms:modified>
</cp:coreProperties>
</file>